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85" r:id="rId5"/>
    <p:sldId id="1044" r:id="rId6"/>
    <p:sldId id="673" r:id="rId7"/>
    <p:sldId id="670" r:id="rId8"/>
    <p:sldId id="1067" r:id="rId9"/>
    <p:sldId id="1046" r:id="rId10"/>
    <p:sldId id="1047" r:id="rId11"/>
    <p:sldId id="1056" r:id="rId12"/>
    <p:sldId id="1048" r:id="rId13"/>
    <p:sldId id="1049" r:id="rId14"/>
    <p:sldId id="1050" r:id="rId15"/>
    <p:sldId id="1051" r:id="rId16"/>
    <p:sldId id="1060" r:id="rId17"/>
    <p:sldId id="1068" r:id="rId18"/>
    <p:sldId id="1061" r:id="rId19"/>
    <p:sldId id="1069" r:id="rId20"/>
    <p:sldId id="1064" r:id="rId21"/>
    <p:sldId id="1065" r:id="rId22"/>
    <p:sldId id="1066" r:id="rId23"/>
    <p:sldId id="270" r:id="rId24"/>
    <p:sldId id="300" r:id="rId25"/>
    <p:sldId id="1052" r:id="rId26"/>
    <p:sldId id="268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718"/>
  </p:normalViewPr>
  <p:slideViewPr>
    <p:cSldViewPr snapToGrid="0">
      <p:cViewPr varScale="1">
        <p:scale>
          <a:sx n="140" d="100"/>
          <a:sy n="140" d="100"/>
        </p:scale>
        <p:origin x="200" y="440"/>
      </p:cViewPr>
      <p:guideLst>
        <p:guide orient="horz" pos="1620"/>
        <p:guide pos="2880"/>
        <p:guide orient="horz" pos="1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60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945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2318" y="4420315"/>
            <a:ext cx="5147945" cy="418766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Open-source preferred, if available and of quality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83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343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Merging the training website into Academy platform</a:t>
            </a:r>
          </a:p>
        </p:txBody>
      </p:sp>
    </p:spTree>
    <p:extLst>
      <p:ext uri="{BB962C8B-B14F-4D97-AF65-F5344CB8AC3E}">
        <p14:creationId xmlns:p14="http://schemas.microsoft.com/office/powerpoint/2010/main" val="121211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Will gather inputs from various stakeholders </a:t>
            </a:r>
          </a:p>
        </p:txBody>
      </p:sp>
    </p:spTree>
    <p:extLst>
      <p:ext uri="{BB962C8B-B14F-4D97-AF65-F5344CB8AC3E}">
        <p14:creationId xmlns:p14="http://schemas.microsoft.com/office/powerpoint/2010/main" val="390028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 as to meet the ever-increasing demand</a:t>
            </a:r>
          </a:p>
          <a:p>
            <a:endParaRPr lang="en-AU" dirty="0"/>
          </a:p>
          <a:p>
            <a:r>
              <a:rPr lang="en-AU" dirty="0"/>
              <a:t>High scalability</a:t>
            </a:r>
          </a:p>
          <a:p>
            <a:endParaRPr lang="en-AU" dirty="0"/>
          </a:p>
          <a:p>
            <a:r>
              <a:rPr lang="en-AU" dirty="0"/>
              <a:t>Will invest more in both in-person and 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255612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62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Registration all on APNIC Academy platform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695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0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"/>
            <a:ext cx="9175684" cy="51593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7428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62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2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23578"/>
            <a:ext cx="4100264" cy="3780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578"/>
            <a:ext cx="4100264" cy="37804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98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1"/>
            <a:ext cx="8352929" cy="26095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4"/>
            <a:ext cx="9143999" cy="51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id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nic.foundat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cademy.apnic.net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cademy.apnic.net/en/event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cademy.apnic.net/en/virtual-labs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oadmap.apnic.net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nic.net/about-apnic/employme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apnic.net/en/eduroa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2022.apricot.net/assets/files/APNT374/training-and-development-updates.pdf" TargetMode="External"/><Relationship Id="rId2" Type="http://schemas.openxmlformats.org/officeDocument/2006/relationships/hyperlink" Target="https://conference.apnic.net/52/assets/files/APBS588/apnic-training-services-strategies-and-directions-of-apnic-academ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erence.apnic.net/54/assets/files/APSG129/apnic54trainingdevel_1663116194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apnic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 noGrp="1"/>
          </p:cNvSpPr>
          <p:nvPr>
            <p:ph type="ctrTitle"/>
          </p:nvPr>
        </p:nvSpPr>
        <p:spPr>
          <a:xfrm>
            <a:off x="395535" y="1383619"/>
            <a:ext cx="8424938" cy="16201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pPr algn="ctr"/>
            <a:r>
              <a:rPr lang="en-AU" sz="6000" dirty="0"/>
              <a:t>APNIC Academy</a:t>
            </a:r>
            <a:endParaRPr sz="6000" dirty="0"/>
          </a:p>
        </p:txBody>
      </p:sp>
      <p:sp>
        <p:nvSpPr>
          <p:cNvPr id="7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95535" y="3057804"/>
            <a:ext cx="8424938" cy="131445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AU" sz="1800" dirty="0"/>
              <a:t>Che-Hoo Cheng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AU" sz="1800" dirty="0"/>
              <a:t>Infrastructure &amp; Development Director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AU" sz="1800" dirty="0"/>
              <a:t>APNIC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AU" sz="1800" i="1" dirty="0"/>
              <a:t>2023-02-26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2955747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CE09-8CF8-2340-AEBC-2B254C10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Long-Term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28F6-7D26-C046-AB5D-9D7372439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Full certification with full curriculum</a:t>
            </a:r>
          </a:p>
          <a:p>
            <a:pPr lvl="1"/>
            <a:r>
              <a:rPr lang="en-AU" dirty="0"/>
              <a:t>Leveraging APNIC Academy platform</a:t>
            </a:r>
          </a:p>
          <a:p>
            <a:r>
              <a:rPr lang="en-AU" dirty="0"/>
              <a:t>“Certified APNIC Internet Engineer” (?)</a:t>
            </a:r>
          </a:p>
          <a:p>
            <a:pPr lvl="1"/>
            <a:r>
              <a:rPr lang="en-AU" dirty="0"/>
              <a:t>Certification issued after obtaining enough credits on enough topics (?)</a:t>
            </a:r>
          </a:p>
          <a:p>
            <a:pPr lvl="1"/>
            <a:r>
              <a:rPr lang="en-AU" dirty="0"/>
              <a:t>Level 1-3 (?)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8DD5859-40F0-F446-8860-52B2248E5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55" y="1061363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22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AF19-5DEA-3E4F-8924-DE8A010C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</a:t>
            </a:r>
            <a:r>
              <a:rPr lang="en-AU"/>
              <a:t>Growth Starting 2021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0B49-A029-BA4F-8A79-DA4F85E45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Demand for more training is clear from surveys and feedback</a:t>
            </a:r>
          </a:p>
          <a:p>
            <a:r>
              <a:rPr lang="en-AU" dirty="0">
                <a:hlinkClick r:id="rId3"/>
              </a:rPr>
              <a:t>APIDT</a:t>
            </a:r>
            <a:r>
              <a:rPr lang="en-AU" dirty="0"/>
              <a:t>/</a:t>
            </a:r>
            <a:r>
              <a:rPr lang="en-AU" dirty="0">
                <a:hlinkClick r:id="rId4"/>
              </a:rPr>
              <a:t>APNIC Foundation</a:t>
            </a:r>
            <a:r>
              <a:rPr lang="en-AU" dirty="0"/>
              <a:t> funding starting 2021 enables higher growth in training capacity</a:t>
            </a:r>
          </a:p>
          <a:p>
            <a:pPr lvl="1"/>
            <a:r>
              <a:rPr lang="en-AU" dirty="0"/>
              <a:t>Scale up all training and TA activities</a:t>
            </a:r>
          </a:p>
          <a:p>
            <a:pPr lvl="1"/>
            <a:r>
              <a:rPr lang="en-AU" dirty="0"/>
              <a:t>Do more and do better with good foundation and structure, leveraging APNIC Academy platform, content and curriculum</a:t>
            </a:r>
          </a:p>
          <a:p>
            <a:r>
              <a:rPr lang="en-AU" dirty="0"/>
              <a:t>Also more focused in-person support to community</a:t>
            </a:r>
          </a:p>
          <a:p>
            <a:pPr lvl="1"/>
            <a:r>
              <a:rPr lang="en-AU" dirty="0"/>
              <a:t>Sub-regionalization for training delivery, TA and community/infrastructure support, with more staff trainers and Community Trainers dedicated for sub-regions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62776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5A56-79F9-C047-9578-20D26FD5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Possible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4301-B188-D448-9504-A9CA553AA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NRENs/RENs, universities and VET</a:t>
            </a:r>
          </a:p>
          <a:p>
            <a:pPr lvl="1"/>
            <a:r>
              <a:rPr lang="en-AU" dirty="0"/>
              <a:t>Content freely available for use by all teachers/professors </a:t>
            </a:r>
          </a:p>
          <a:p>
            <a:pPr lvl="2"/>
            <a:r>
              <a:rPr lang="en-AU" dirty="0"/>
              <a:t>To raise the standard for graduates</a:t>
            </a:r>
          </a:p>
          <a:p>
            <a:pPr lvl="1"/>
            <a:r>
              <a:rPr lang="en-AU" dirty="0"/>
              <a:t>Courses formally incorporated into diploma/degree programs </a:t>
            </a:r>
          </a:p>
          <a:p>
            <a:pPr lvl="1"/>
            <a:r>
              <a:rPr lang="en-AU" dirty="0"/>
              <a:t>Partnering to deliver more training for scaling up</a:t>
            </a:r>
          </a:p>
          <a:p>
            <a:pPr lvl="1"/>
            <a:r>
              <a:rPr lang="en-AU" dirty="0"/>
              <a:t>Federated access to APNIC Academy platform – </a:t>
            </a:r>
            <a:r>
              <a:rPr lang="en-AU" dirty="0" err="1"/>
              <a:t>eduGAIN</a:t>
            </a:r>
            <a:r>
              <a:rPr lang="en-AU" dirty="0"/>
              <a:t> support </a:t>
            </a:r>
          </a:p>
          <a:p>
            <a:r>
              <a:rPr lang="en-AU" dirty="0"/>
              <a:t>RIRs &amp; I* organizations</a:t>
            </a:r>
          </a:p>
          <a:p>
            <a:pPr lvl="1"/>
            <a:r>
              <a:rPr lang="en-AU" dirty="0"/>
              <a:t>Content sharing, if licensing terms are compatible</a:t>
            </a:r>
          </a:p>
          <a:p>
            <a:pPr lvl="1"/>
            <a:r>
              <a:rPr lang="en-AU" dirty="0"/>
              <a:t>Content hosting</a:t>
            </a:r>
          </a:p>
        </p:txBody>
      </p:sp>
    </p:spTree>
    <p:extLst>
      <p:ext uri="{BB962C8B-B14F-4D97-AF65-F5344CB8AC3E}">
        <p14:creationId xmlns:p14="http://schemas.microsoft.com/office/powerpoint/2010/main" val="15654746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7FF-A7B8-6143-9E66-3E7B27E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Academy Product – </a:t>
            </a:r>
            <a:br>
              <a:rPr lang="en-AU" dirty="0"/>
            </a:br>
            <a:r>
              <a:rPr lang="en-AU" dirty="0"/>
              <a:t>Platform, Content and Curriculum</a:t>
            </a:r>
          </a:p>
        </p:txBody>
      </p:sp>
      <p:pic>
        <p:nvPicPr>
          <p:cNvPr id="6" name="Picture 5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0884BFB-047E-ED96-3BA2-E3773082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2" y="1063229"/>
            <a:ext cx="5627096" cy="35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0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7FF-A7B8-6143-9E66-3E7B27E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Academy Product – </a:t>
            </a:r>
            <a:br>
              <a:rPr lang="en-AU" dirty="0"/>
            </a:br>
            <a:r>
              <a:rPr lang="en-AU" dirty="0"/>
              <a:t>Platform, Content and Curriculum</a:t>
            </a:r>
          </a:p>
        </p:txBody>
      </p:sp>
      <p:pic>
        <p:nvPicPr>
          <p:cNvPr id="4" name="Picture 3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02572F4-4E13-8E78-617A-C41F0D449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4" y="1063229"/>
            <a:ext cx="5630092" cy="3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88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7FF-A7B8-6143-9E66-3E7B27E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Academy Product – </a:t>
            </a:r>
            <a:br>
              <a:rPr lang="en-AU" dirty="0"/>
            </a:br>
            <a:r>
              <a:rPr lang="en-AU" dirty="0"/>
              <a:t>Platform, Content and Curriculum</a:t>
            </a:r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F03AE738-9BA7-9549-BEDA-5582B8D6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384"/>
            <a:ext cx="9144000" cy="40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278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7FF-A7B8-6143-9E66-3E7B27E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Academy Product – </a:t>
            </a:r>
            <a:br>
              <a:rPr lang="en-AU" dirty="0"/>
            </a:br>
            <a:r>
              <a:rPr lang="en-AU" dirty="0"/>
              <a:t>Platform, Content and Curriculum</a:t>
            </a:r>
          </a:p>
        </p:txBody>
      </p:sp>
      <p:pic>
        <p:nvPicPr>
          <p:cNvPr id="5" name="Picture 4" descr="Graphical user interface, text, application, emai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37B32F0-4772-DF61-4D72-8BA326B79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3" y="1063229"/>
            <a:ext cx="5627094" cy="35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592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C098-9E44-7E4A-A201-F4A31C34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Instructor-led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2FC36-84E9-A64F-931A-1711AD397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Returning to Face-to-Face training gradually</a:t>
            </a:r>
          </a:p>
          <a:p>
            <a:r>
              <a:rPr lang="en-AU" dirty="0"/>
              <a:t>Hybrid training is also an option to consider</a:t>
            </a:r>
          </a:p>
          <a:p>
            <a:pPr lvl="1"/>
            <a:r>
              <a:rPr lang="en-AU" dirty="0"/>
              <a:t>No international travel is involved</a:t>
            </a:r>
          </a:p>
          <a:p>
            <a:r>
              <a:rPr lang="en-AU" dirty="0"/>
              <a:t>Nominal fee is charged for in-person/hybrid training</a:t>
            </a:r>
          </a:p>
          <a:p>
            <a:pPr lvl="1"/>
            <a:r>
              <a:rPr lang="en-AU" dirty="0"/>
              <a:t>Members receive discount</a:t>
            </a:r>
          </a:p>
          <a:p>
            <a:r>
              <a:rPr lang="en-AU" dirty="0"/>
              <a:t>Online training (free of charge) will still be maintained</a:t>
            </a:r>
          </a:p>
          <a:p>
            <a:r>
              <a:rPr lang="en-AU" dirty="0"/>
              <a:t>Can do customised training based on need, e.g. IPv6 for specific industry type</a:t>
            </a:r>
          </a:p>
          <a:p>
            <a:r>
              <a:rPr lang="en-AU" dirty="0"/>
              <a:t>Sub-regionalisation (SA/O and SEA/EA)</a:t>
            </a:r>
          </a:p>
          <a:p>
            <a:pPr lvl="1"/>
            <a:r>
              <a:rPr lang="en-AU" dirty="0"/>
              <a:t>To provide more focused support for higher impacts</a:t>
            </a:r>
          </a:p>
          <a:p>
            <a:pPr lvl="1"/>
            <a:r>
              <a:rPr lang="en-AU" dirty="0"/>
              <a:t>To do much more training &amp; TA, with staff trainers and Community Trainers</a:t>
            </a:r>
          </a:p>
        </p:txBody>
      </p:sp>
    </p:spTree>
    <p:extLst>
      <p:ext uri="{BB962C8B-B14F-4D97-AF65-F5344CB8AC3E}">
        <p14:creationId xmlns:p14="http://schemas.microsoft.com/office/powerpoint/2010/main" val="9263050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19D8-A439-7C4B-9741-EA2D5474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Community Trainers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7859-8A60-6B42-8CC8-8BE8EC420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Voluntary CTs have been providing a lot of help to training</a:t>
            </a:r>
          </a:p>
          <a:p>
            <a:pPr lvl="1"/>
            <a:r>
              <a:rPr lang="en-AU" dirty="0"/>
              <a:t>Will maintain 30+ Voluntary CTs</a:t>
            </a:r>
          </a:p>
          <a:p>
            <a:r>
              <a:rPr lang="en-AU" dirty="0"/>
              <a:t>Adding Retained CTs for even more focused on-the-ground local support to targeted economies</a:t>
            </a:r>
          </a:p>
          <a:p>
            <a:pPr lvl="1"/>
            <a:r>
              <a:rPr lang="en-AU" dirty="0"/>
              <a:t>13+ economies identified as trial</a:t>
            </a:r>
          </a:p>
          <a:p>
            <a:pPr lvl="2"/>
            <a:r>
              <a:rPr lang="en-AU" dirty="0"/>
              <a:t>1 Retained CT for each</a:t>
            </a:r>
          </a:p>
          <a:p>
            <a:pPr lvl="1"/>
            <a:r>
              <a:rPr lang="en-AU" dirty="0"/>
              <a:t>To work half-time</a:t>
            </a:r>
          </a:p>
          <a:p>
            <a:pPr lvl="1"/>
            <a:r>
              <a:rPr lang="en-AU" dirty="0"/>
              <a:t>To do even more training &amp; TA</a:t>
            </a:r>
          </a:p>
          <a:p>
            <a:pPr lvl="2"/>
            <a:r>
              <a:rPr lang="en-AU" dirty="0"/>
              <a:t>Preferably in local languages</a:t>
            </a:r>
          </a:p>
          <a:p>
            <a:r>
              <a:rPr lang="en-AU" dirty="0"/>
              <a:t>If you are interested or have referrals: </a:t>
            </a:r>
          </a:p>
          <a:p>
            <a:pPr lvl="1"/>
            <a:r>
              <a:rPr lang="en-AU" dirty="0">
                <a:hlinkClick r:id="rId3"/>
              </a:rPr>
              <a:t>https://www.apnic.net/about-apnic/employment/</a:t>
            </a:r>
            <a:r>
              <a:rPr lang="en-AU" dirty="0"/>
              <a:t> 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27496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1F9B-17AD-BF11-5AA6-3A931F16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Relaunch of eduroam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E971D-F397-6363-B0B7-AD5849362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eduroam Wi-Fi Internet access service is available in more than 100 economies at participating universities, libraries, hospitals, airports and so on</a:t>
            </a:r>
          </a:p>
          <a:p>
            <a:r>
              <a:rPr lang="en-US" dirty="0"/>
              <a:t>It’s now available to all eligible APNIC Academy users who have completed one online self-paced course with successful quizzes </a:t>
            </a:r>
          </a:p>
          <a:p>
            <a:pPr lvl="1"/>
            <a:r>
              <a:rPr lang="en-US" dirty="0"/>
              <a:t>Will add instructor-led courses when course completion can be properly recorded</a:t>
            </a:r>
          </a:p>
          <a:p>
            <a:r>
              <a:rPr lang="en-US" dirty="0"/>
              <a:t>For registration, please visit: </a:t>
            </a:r>
            <a:r>
              <a:rPr lang="en-US" dirty="0">
                <a:hlinkClick r:id="rId3"/>
              </a:rPr>
              <a:t>https://academy.apnic.net/en/eduroam</a:t>
            </a:r>
            <a:r>
              <a:rPr lang="en-US" dirty="0"/>
              <a:t> 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2052" name="Picture 4" descr="eduroam - Wikipedia">
            <a:extLst>
              <a:ext uri="{FF2B5EF4-FFF2-40B4-BE49-F238E27FC236}">
                <a16:creationId xmlns:a16="http://schemas.microsoft.com/office/drawing/2014/main" id="{469715CE-CC33-D7BF-DFDD-99E9DD8C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42" y="3559310"/>
            <a:ext cx="2517258" cy="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80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AB678-6533-804E-80C4-66CEFAF0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APNIC’s Vision &amp; 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3340E-140F-5A4F-9364-31F54DC86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Vision:</a:t>
            </a:r>
          </a:p>
          <a:p>
            <a:pPr lvl="1"/>
            <a:r>
              <a:rPr lang="en-AU" dirty="0"/>
              <a:t>“A global, open, stable, and secure Internet”</a:t>
            </a:r>
          </a:p>
          <a:p>
            <a:r>
              <a:rPr lang="en-AU" dirty="0"/>
              <a:t>Mission:</a:t>
            </a:r>
          </a:p>
          <a:p>
            <a:pPr lvl="1"/>
            <a:r>
              <a:rPr lang="en-AU" dirty="0"/>
              <a:t>To provide essential services as a Regional Internet Registry, and </a:t>
            </a:r>
            <a:r>
              <a:rPr lang="en-AU" u="sng" dirty="0"/>
              <a:t>to support Internet development in the Asia Pacific region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3821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45D0C-F519-F4E3-A6E6-6023AFBD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 of two new self-paced courses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804E29-0C98-1AEF-33DB-CB69C1100D19}"/>
              </a:ext>
            </a:extLst>
          </p:cNvPr>
          <p:cNvSpPr txBox="1">
            <a:spLocks/>
          </p:cNvSpPr>
          <p:nvPr/>
        </p:nvSpPr>
        <p:spPr>
          <a:xfrm>
            <a:off x="395536" y="1200150"/>
            <a:ext cx="8054197" cy="58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66700" marR="0" indent="-2667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63033" marR="0" indent="-296333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882650" marR="0" indent="-349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25600" marR="0" indent="-254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82800" marR="0" indent="-2540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To p</a:t>
            </a:r>
            <a:r>
              <a:rPr lang="en-US" sz="2000" dirty="0"/>
              <a:t>ublish 2 new courses “Introduction to BGP” and “Cybersecurity Fundamentals”:</a:t>
            </a:r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8972D3D-9A8C-10F3-1F70-299C1781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973" r="13916" b="8095"/>
          <a:stretch/>
        </p:blipFill>
        <p:spPr>
          <a:xfrm>
            <a:off x="707373" y="2110263"/>
            <a:ext cx="2639142" cy="258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BB27F3A-6618-9E7C-A389-D8966F44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6319" r="8917" b="7457"/>
          <a:stretch/>
        </p:blipFill>
        <p:spPr>
          <a:xfrm>
            <a:off x="3448967" y="2110262"/>
            <a:ext cx="2643430" cy="25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38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BDD6-0437-21AA-95A2-83E66A7D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9C65-DCF0-FAFC-848D-D1DF9F590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APNIC Training Services - Strategies &amp; Directions of APNIC Academy at APNIC 52: </a:t>
            </a:r>
            <a:r>
              <a:rPr lang="en-AU" dirty="0">
                <a:hlinkClick r:id="rId2"/>
              </a:rPr>
              <a:t>https://conference.apnic.net/52/assets/files/APBS588/apnic-training-services-strategies-and-directions-of-apnic-academy.pdf</a:t>
            </a:r>
            <a:endParaRPr lang="en-AU" dirty="0"/>
          </a:p>
          <a:p>
            <a:r>
              <a:rPr lang="en-AU" dirty="0"/>
              <a:t>Training &amp; Development Updates at APNIC 53: </a:t>
            </a:r>
            <a:r>
              <a:rPr lang="en-AU" dirty="0">
                <a:hlinkClick r:id="rId3"/>
              </a:rPr>
              <a:t>https://2022.apricot.net/assets/files/APNT374/training-and-development-updates.pdf</a:t>
            </a:r>
            <a:endParaRPr lang="en-AU" dirty="0"/>
          </a:p>
          <a:p>
            <a:r>
              <a:rPr lang="en-AU" dirty="0"/>
              <a:t>Training &amp; Development Updates at APNIC 54: </a:t>
            </a:r>
            <a:r>
              <a:rPr lang="en-AU" dirty="0">
                <a:hlinkClick r:id="rId4"/>
              </a:rPr>
              <a:t>https://conference.apnic.net/54/assets/files/APSG129/apnic54trainingdevel_1663116194.pdf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4117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40FF-04E3-3F42-A0D7-DDEBBF5D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143500"/>
          </a:xfrm>
        </p:spPr>
        <p:txBody>
          <a:bodyPr anchor="ctr"/>
          <a:lstStyle/>
          <a:p>
            <a:pPr algn="ctr"/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9131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D88D-2635-A940-A649-A4B5218E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Development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E619-AABE-8144-A2B0-6FDD864E5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Human Resource Development / Capacity Building</a:t>
            </a:r>
          </a:p>
          <a:p>
            <a:pPr lvl="1"/>
            <a:r>
              <a:rPr lang="en-AU" dirty="0"/>
              <a:t>Training &amp; Technical Assistance on Internet infrastructure topics</a:t>
            </a:r>
          </a:p>
          <a:p>
            <a:r>
              <a:rPr lang="en-AU" dirty="0"/>
              <a:t>Technical/Security Community Support</a:t>
            </a:r>
          </a:p>
          <a:p>
            <a:pPr lvl="1"/>
            <a:r>
              <a:rPr lang="en-AU" dirty="0"/>
              <a:t>NOGs, Peering Forums, NRENs/RENs &amp; CERTs/CSIRTs</a:t>
            </a:r>
          </a:p>
          <a:p>
            <a:r>
              <a:rPr lang="en-AU" dirty="0"/>
              <a:t>Internet Infrastructure Support </a:t>
            </a:r>
          </a:p>
          <a:p>
            <a:pPr lvl="1"/>
            <a:r>
              <a:rPr lang="en-AU" dirty="0"/>
              <a:t>IXPs, Root Servers, Honeynet &amp; RIPE Atlas</a:t>
            </a:r>
          </a:p>
        </p:txBody>
      </p:sp>
    </p:spTree>
    <p:extLst>
      <p:ext uri="{BB962C8B-B14F-4D97-AF65-F5344CB8AC3E}">
        <p14:creationId xmlns:p14="http://schemas.microsoft.com/office/powerpoint/2010/main" val="870325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3200-72E2-134F-923F-8548E13E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Positioning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39C5-A263-3B4D-99F2-61C28C21B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AU" sz="1700" dirty="0"/>
              <a:t>Internet infrastructure focused</a:t>
            </a:r>
          </a:p>
          <a:p>
            <a:pPr lvl="1"/>
            <a:r>
              <a:rPr lang="en-AU" sz="1700" dirty="0"/>
              <a:t>Targeting current and future Internet engineers</a:t>
            </a:r>
          </a:p>
          <a:p>
            <a:pPr lvl="1"/>
            <a:r>
              <a:rPr lang="en-AU" sz="1700" dirty="0"/>
              <a:t>Covering deployment and operations</a:t>
            </a:r>
          </a:p>
          <a:p>
            <a:pPr lvl="1"/>
            <a:r>
              <a:rPr lang="en-AU" sz="1700" dirty="0"/>
              <a:t>Emphasising best practices – RFCs and other industry best practices</a:t>
            </a:r>
          </a:p>
          <a:p>
            <a:pPr lvl="1"/>
            <a:r>
              <a:rPr lang="en-AU" sz="1700" dirty="0"/>
              <a:t>Vendor neutral</a:t>
            </a:r>
          </a:p>
          <a:p>
            <a:r>
              <a:rPr lang="en-AU" sz="1700" dirty="0"/>
              <a:t>Standardized, well-structured training content and curriculum as solid foundation</a:t>
            </a:r>
          </a:p>
          <a:p>
            <a:pPr lvl="1"/>
            <a:r>
              <a:rPr lang="en-AU" sz="1700" b="1" dirty="0"/>
              <a:t>CC BY-NC-SA 4.0 </a:t>
            </a:r>
            <a:r>
              <a:rPr lang="en-AU" sz="1700" dirty="0"/>
              <a:t>used for training content for maximum benefit to community</a:t>
            </a:r>
          </a:p>
          <a:p>
            <a:r>
              <a:rPr lang="en-AU" sz="1700" dirty="0"/>
              <a:t>Inputs &amp; feedbacks received guiding the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62916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F72D-E377-0BF3-B3D2-077C9583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Training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BB59-179F-A33F-9444-E690F0729B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APNIC Policies and IRM</a:t>
            </a:r>
          </a:p>
          <a:p>
            <a:r>
              <a:rPr lang="en-AU" dirty="0"/>
              <a:t>Internet Routing, IXPs and Peering</a:t>
            </a:r>
          </a:p>
          <a:p>
            <a:r>
              <a:rPr lang="en-AU" dirty="0"/>
              <a:t>IPv6</a:t>
            </a:r>
          </a:p>
          <a:p>
            <a:r>
              <a:rPr lang="en-AU" dirty="0"/>
              <a:t>Network/Routing Security (including RPKI)</a:t>
            </a:r>
          </a:p>
          <a:p>
            <a:r>
              <a:rPr lang="en-AU" dirty="0"/>
              <a:t>DNS/DNSSEC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30FCD-5EAB-9352-5BB1-1CEF3264D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NMM</a:t>
            </a:r>
          </a:p>
          <a:p>
            <a:r>
              <a:rPr lang="en-AU" dirty="0"/>
              <a:t>SDN and Network Automation</a:t>
            </a:r>
          </a:p>
          <a:p>
            <a:r>
              <a:rPr lang="en-AU" dirty="0"/>
              <a:t>MPLS</a:t>
            </a:r>
          </a:p>
          <a:p>
            <a:r>
              <a:rPr lang="en-AU" dirty="0"/>
              <a:t>CERT/CSIRT</a:t>
            </a:r>
          </a:p>
          <a:p>
            <a:r>
              <a:rPr lang="en-AU" dirty="0"/>
              <a:t>Information/Cyber Security</a:t>
            </a:r>
          </a:p>
          <a:p>
            <a:r>
              <a:rPr lang="en-AU" dirty="0"/>
              <a:t>System Admin (Linux)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F9D3EB7-5ECC-A9F5-465B-4C8C1997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20" y="3156145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9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AF19-5DEA-3E4F-8924-DE8A010C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APNIC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0B49-A029-BA4F-8A79-DA4F85E45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b="1" dirty="0">
                <a:hlinkClick r:id="rId3"/>
              </a:rPr>
              <a:t>APNIC Academy</a:t>
            </a:r>
            <a:r>
              <a:rPr lang="en-AU" b="1" dirty="0"/>
              <a:t> as the branding to use for all APNIC training and technical assistance (TA) activities gradually starting 2020</a:t>
            </a:r>
          </a:p>
          <a:p>
            <a:r>
              <a:rPr lang="en-AU" dirty="0"/>
              <a:t>Blending Learning / Flipped Classroom / </a:t>
            </a:r>
            <a:r>
              <a:rPr lang="en-AU" dirty="0" err="1"/>
              <a:t>HyFlex</a:t>
            </a:r>
            <a:endParaRPr lang="en-AU" dirty="0"/>
          </a:p>
          <a:p>
            <a:pPr lvl="1"/>
            <a:r>
              <a:rPr lang="en-AU" dirty="0"/>
              <a:t>Face-to-Face + Online / Instructor-Led + Self-Paced</a:t>
            </a:r>
          </a:p>
          <a:p>
            <a:pPr lvl="2"/>
            <a:r>
              <a:rPr lang="en-AU" dirty="0"/>
              <a:t>As complement, with good balance </a:t>
            </a:r>
          </a:p>
          <a:p>
            <a:pPr lvl="1"/>
            <a:r>
              <a:rPr lang="en-AU" dirty="0"/>
              <a:t>Theories and practical exercises</a:t>
            </a:r>
          </a:p>
          <a:p>
            <a:pPr lvl="1"/>
            <a:r>
              <a:rPr lang="en-AU" dirty="0"/>
              <a:t>Basic to advanced level</a:t>
            </a:r>
          </a:p>
          <a:p>
            <a:pPr lvl="1"/>
            <a:r>
              <a:rPr lang="en-AU" dirty="0"/>
              <a:t>Depth and breadth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EBBF83B-A6C6-B443-B9D5-4C98B1A06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3" y="3060700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24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89F-D2EB-3842-A63E-251CBF92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APNIC </a:t>
            </a:r>
            <a:r>
              <a:rPr lang="en-AU" dirty="0"/>
              <a:t>Academy </a:t>
            </a:r>
            <a:r>
              <a:rPr lang="en-AU" b="1" dirty="0"/>
              <a:t>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EB1F-CCBA-224D-AD00-0C3D60969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One single online platform for all users to go to for all training and TA activities</a:t>
            </a:r>
          </a:p>
          <a:p>
            <a:pPr lvl="1"/>
            <a:r>
              <a:rPr lang="en-AU" dirty="0"/>
              <a:t>Less ambiguity after merging and integration with training website</a:t>
            </a:r>
          </a:p>
          <a:p>
            <a:pPr lvl="1"/>
            <a:r>
              <a:rPr lang="en-AU" dirty="0"/>
              <a:t>Course catalogue and information</a:t>
            </a:r>
          </a:p>
          <a:p>
            <a:pPr lvl="1"/>
            <a:r>
              <a:rPr lang="en-AU" dirty="0"/>
              <a:t>Training calendar and registration</a:t>
            </a:r>
          </a:p>
          <a:p>
            <a:pPr lvl="1"/>
            <a:r>
              <a:rPr lang="en-AU" dirty="0"/>
              <a:t>Training content (current and past)</a:t>
            </a:r>
          </a:p>
          <a:p>
            <a:pPr lvl="1"/>
            <a:r>
              <a:rPr lang="en-AU" dirty="0"/>
              <a:t>Training attendance and progress records</a:t>
            </a:r>
          </a:p>
          <a:p>
            <a:pPr lvl="1"/>
            <a:r>
              <a:rPr lang="en-AU" dirty="0"/>
              <a:t>TA platform support</a:t>
            </a:r>
          </a:p>
          <a:p>
            <a:pPr lvl="1"/>
            <a:r>
              <a:rPr lang="en-AU" dirty="0"/>
              <a:t>Support APNIC Login (SSO)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1ED5CA2-2BA1-4B40-B91C-96DDA418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49" y="2227938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74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89F-D2EB-3842-A63E-251CBF92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APNIC </a:t>
            </a:r>
            <a:r>
              <a:rPr lang="en-AU" dirty="0"/>
              <a:t>Academy </a:t>
            </a:r>
            <a:r>
              <a:rPr lang="en-AU" b="1" dirty="0"/>
              <a:t>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EB1F-CCBA-224D-AD00-0C3D60969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Integrated Virtual Labs</a:t>
            </a:r>
          </a:p>
          <a:p>
            <a:r>
              <a:rPr lang="en-AU" dirty="0"/>
              <a:t>Multilingual support</a:t>
            </a:r>
          </a:p>
          <a:p>
            <a:r>
              <a:rPr lang="en-AU" dirty="0"/>
              <a:t>Mobile friendliness</a:t>
            </a:r>
          </a:p>
          <a:p>
            <a:r>
              <a:rPr lang="en-AU" dirty="0"/>
              <a:t>Also a platform for internal to manage the relevant activities</a:t>
            </a:r>
          </a:p>
          <a:p>
            <a:pPr lvl="1"/>
            <a:r>
              <a:rPr lang="en-AU" dirty="0"/>
              <a:t>With good integration and automation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4997E05-CF37-744D-B6A3-808E603D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68" y="3215821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72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7491-4459-B041-A625-C215690F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Serving Other Projects and Needs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9DFC-311E-A244-926A-B48D2BFD4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APNIC Academy platform also be used to serve other projects and needs</a:t>
            </a:r>
          </a:p>
          <a:p>
            <a:pPr lvl="1"/>
            <a:r>
              <a:rPr lang="en-AU" dirty="0"/>
              <a:t>No need to reinvent the wheel and have duplicated effort</a:t>
            </a:r>
          </a:p>
          <a:p>
            <a:r>
              <a:rPr lang="en-AU" dirty="0"/>
              <a:t>Examples include:</a:t>
            </a:r>
          </a:p>
          <a:p>
            <a:pPr lvl="1"/>
            <a:r>
              <a:rPr lang="en-AU" dirty="0"/>
              <a:t>MANRS &amp; APCERT courses</a:t>
            </a:r>
            <a:endParaRPr lang="en-AU" b="1" dirty="0"/>
          </a:p>
          <a:p>
            <a:pPr lvl="1"/>
            <a:r>
              <a:rPr lang="en-AU" dirty="0" err="1"/>
              <a:t>APie</a:t>
            </a:r>
            <a:r>
              <a:rPr lang="en-AU" dirty="0"/>
              <a:t> (Asia Pacific Internet Engineer) Program of AI3/SOI Asia</a:t>
            </a:r>
          </a:p>
          <a:p>
            <a:pPr lvl="1"/>
            <a:r>
              <a:rPr lang="en-AU" dirty="0"/>
              <a:t>Training for non-technical audiences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7241A00-0CDC-2543-BDE3-1A0FDB9D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88" y="3729011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02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Custom 2">
      <a:dk1>
        <a:sysClr val="windowText" lastClr="000000"/>
      </a:dk1>
      <a:lt1>
        <a:sysClr val="window" lastClr="FFFFFF"/>
      </a:lt1>
      <a:dk2>
        <a:srgbClr val="05329D"/>
      </a:dk2>
      <a:lt2>
        <a:srgbClr val="E3DED1"/>
      </a:lt2>
      <a:accent1>
        <a:srgbClr val="05329D"/>
      </a:accent1>
      <a:accent2>
        <a:srgbClr val="256FC5"/>
      </a:accent2>
      <a:accent3>
        <a:srgbClr val="69A8D9"/>
      </a:accent3>
      <a:accent4>
        <a:srgbClr val="4B1856"/>
      </a:accent4>
      <a:accent5>
        <a:srgbClr val="D17515"/>
      </a:accent5>
      <a:accent6>
        <a:srgbClr val="2E630B"/>
      </a:accent6>
      <a:hlink>
        <a:srgbClr val="2571C8"/>
      </a:hlink>
      <a:folHlink>
        <a:srgbClr val="F7A032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  <SharedWithUsers xmlns="4c5ba48c-5779-4b66-942e-d4cc880d4d67">
      <UserInfo>
        <DisplayName>Aye Clark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5" ma:contentTypeDescription="Create a new document." ma:contentTypeScope="" ma:versionID="85d53d2680be93be3d6b72973c29db78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4e7d61b6c47027c1def366df7cd8c80e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1F973-45A1-418C-89EF-A6B1564B99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3D8985-AA34-43AB-ABB8-E163908B4F28}">
  <ds:schemaRefs>
    <ds:schemaRef ds:uri="4c5ba48c-5779-4b66-942e-d4cc880d4d67"/>
    <ds:schemaRef ds:uri="f3c9ee7b-9546-4620-8385-476b7c847c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B7D97F-61F4-487C-AC34-E76107B4E8BD}">
  <ds:schemaRefs>
    <ds:schemaRef ds:uri="4c5ba48c-5779-4b66-942e-d4cc880d4d67"/>
    <ds:schemaRef ds:uri="f3c9ee7b-9546-4620-8385-476b7c847c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997</Words>
  <Application>Microsoft Macintosh PowerPoint</Application>
  <PresentationFormat>On-screen Show (16:9)</PresentationFormat>
  <Paragraphs>139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APNIC33PowerPointTemplateFinal</vt:lpstr>
      <vt:lpstr>APNIC Academy</vt:lpstr>
      <vt:lpstr>APNIC’s Vision &amp; Mission</vt:lpstr>
      <vt:lpstr>Internet Development Work</vt:lpstr>
      <vt:lpstr>Positioning of Training</vt:lpstr>
      <vt:lpstr>Training Curriculum</vt:lpstr>
      <vt:lpstr>APNIC Academy</vt:lpstr>
      <vt:lpstr>APNIC Academy Platform</vt:lpstr>
      <vt:lpstr>APNIC Academy Platform</vt:lpstr>
      <vt:lpstr>Serving Other Projects and Needs</vt:lpstr>
      <vt:lpstr>Long-Term Goal</vt:lpstr>
      <vt:lpstr>High Growth Starting 2021</vt:lpstr>
      <vt:lpstr>Possible Partnership</vt:lpstr>
      <vt:lpstr>Academy Product –  Platform, Content and Curriculum</vt:lpstr>
      <vt:lpstr>Academy Product –  Platform, Content and Curriculum</vt:lpstr>
      <vt:lpstr>Academy Product –  Platform, Content and Curriculum</vt:lpstr>
      <vt:lpstr>Academy Product –  Platform, Content and Curriculum</vt:lpstr>
      <vt:lpstr>Instructor-led Training</vt:lpstr>
      <vt:lpstr>Community Trainers</vt:lpstr>
      <vt:lpstr>Relaunch of eduroam service</vt:lpstr>
      <vt:lpstr>Launch of two new self-paced courses</vt:lpstr>
      <vt:lpstr>References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Che-Hoo Cheng</cp:lastModifiedBy>
  <cp:revision>14</cp:revision>
  <dcterms:modified xsi:type="dcterms:W3CDTF">2023-02-25T07:56:49Z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0x010100BB6ED2131CEA984986EFCDC9C825AB3B</vt:lpwstr>
  </property>
  <property fmtid="{D5CDD505-2E9C-101B-9397-08002B2CF9AE}" pid="3" name="MSIP_Label_66ca7b2a-4f6d-4766-806a-1a0c76ea1c59_Enabled">
    <vt:lpwstr>true</vt:lpwstr>
  </property>
  <property fmtid="{D5CDD505-2E9C-101B-9397-08002B2CF9AE}" pid="4" name="MSIP_Label_66ca7b2a-4f6d-4766-806a-1a0c76ea1c59_SetDate">
    <vt:lpwstr>2022-10-10T23:01:51Z</vt:lpwstr>
  </property>
  <property fmtid="{D5CDD505-2E9C-101B-9397-08002B2CF9AE}" pid="5" name="MSIP_Label_66ca7b2a-4f6d-4766-806a-1a0c76ea1c59_Method">
    <vt:lpwstr>Standard</vt:lpwstr>
  </property>
  <property fmtid="{D5CDD505-2E9C-101B-9397-08002B2CF9AE}" pid="6" name="MSIP_Label_66ca7b2a-4f6d-4766-806a-1a0c76ea1c59_Name">
    <vt:lpwstr>Internal</vt:lpwstr>
  </property>
  <property fmtid="{D5CDD505-2E9C-101B-9397-08002B2CF9AE}" pid="7" name="MSIP_Label_66ca7b2a-4f6d-4766-806a-1a0c76ea1c59_SiteId">
    <vt:lpwstr>127d8d0d-7ccf-473d-ab09-6e44ad752ded</vt:lpwstr>
  </property>
  <property fmtid="{D5CDD505-2E9C-101B-9397-08002B2CF9AE}" pid="8" name="MSIP_Label_66ca7b2a-4f6d-4766-806a-1a0c76ea1c59_ActionId">
    <vt:lpwstr>15dc2786-8449-4ba0-9cc2-d07c52178842</vt:lpwstr>
  </property>
  <property fmtid="{D5CDD505-2E9C-101B-9397-08002B2CF9AE}" pid="9" name="MSIP_Label_66ca7b2a-4f6d-4766-806a-1a0c76ea1c59_ContentBits">
    <vt:lpwstr>0</vt:lpwstr>
  </property>
  <property fmtid="{D5CDD505-2E9C-101B-9397-08002B2CF9AE}" pid="10" name="MediaServiceImageTags">
    <vt:lpwstr/>
  </property>
</Properties>
</file>